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10-7.png>
</file>

<file path=ppt/media/image-11-1.png>
</file>

<file path=ppt/media/image-11-2.png>
</file>

<file path=ppt/media/image-11-3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image" Target="../media/image-10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/5000/" TargetMode="External"/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image" Target="../media/image-5-3.png"/><Relationship Id="rId5" Type="http://schemas.openxmlformats.org/officeDocument/2006/relationships/image" Target="../media/image-5-4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743789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0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Study-Sphere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2910245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 E-Examination Platform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351555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Study Sphere, the cutting-edge online examination platform designed to meet the needs of students, administrators, and educators. With a user-friendly interface and powerful features, Study Sphere ensures a seamless and efficient exam-taking experience for all users.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5187077"/>
            <a:ext cx="7477601" cy="1243251"/>
          </a:xfrm>
          <a:prstGeom prst="rect">
            <a:avLst/>
          </a:prstGeom>
        </p:spPr>
      </p:pic>
      <p:pic>
        <p:nvPicPr>
          <p:cNvPr id="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386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1386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31386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534364" y="588169"/>
            <a:ext cx="4277558" cy="6682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63"/>
              </a:lnSpc>
              <a:buNone/>
            </a:pPr>
            <a:r>
              <a:rPr lang="en-US" sz="4210" b="1" spc="-8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Output Images</a:t>
            </a:r>
            <a:endParaRPr lang="en-US" sz="421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364" y="1817727"/>
            <a:ext cx="4519970" cy="2431733"/>
          </a:xfrm>
          <a:prstGeom prst="rect">
            <a:avLst/>
          </a:prstGeom>
        </p:spPr>
      </p:pic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686" y="1817727"/>
            <a:ext cx="4518065" cy="2430780"/>
          </a:xfrm>
          <a:prstGeom prst="rect">
            <a:avLst/>
          </a:prstGeom>
        </p:spPr>
      </p:pic>
      <p:pic>
        <p:nvPicPr>
          <p:cNvPr id="9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4364" y="4970978"/>
            <a:ext cx="4519970" cy="2431733"/>
          </a:xfrm>
          <a:prstGeom prst="rect">
            <a:avLst/>
          </a:prstGeom>
        </p:spPr>
      </p:pic>
      <p:pic>
        <p:nvPicPr>
          <p:cNvPr id="10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686" y="4970978"/>
            <a:ext cx="4519970" cy="2431733"/>
          </a:xfrm>
          <a:prstGeom prst="rect">
            <a:avLst/>
          </a:prstGeom>
        </p:spPr>
      </p:pic>
      <p:pic>
        <p:nvPicPr>
          <p:cNvPr id="11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4091464"/>
            <a:ext cx="585227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Conclusion and Gratitude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52926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506385" y="533435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3070503" y="5369004"/>
            <a:ext cx="25809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Transformative Impact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3070503" y="5849422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Study Sphere aims to revolutionize online examinations and set new standards in educational evaluation processes.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52926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84281" y="533435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8148399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Thank You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8148399" y="5849422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extend our sincere thanks to all for their support and collaboration in shaping Study Sphere.</a:t>
            </a:r>
            <a:endParaRPr lang="en-US" sz="1750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33676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Sridevi Manyam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4506397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21025A0570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1293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Table of Contents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2321243"/>
            <a:ext cx="3163014" cy="2373987"/>
          </a:xfrm>
          <a:prstGeom prst="roundRect">
            <a:avLst>
              <a:gd name="adj" fmla="val 4212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584371" y="2557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1. Introduction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584371" y="3037642"/>
            <a:ext cx="269105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 overview of the Study Sphere platform and its key features.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733574" y="2321243"/>
            <a:ext cx="3163014" cy="2373987"/>
          </a:xfrm>
          <a:prstGeom prst="roundRect">
            <a:avLst>
              <a:gd name="adj" fmla="val 4212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969556" y="2557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2. Implementation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969556" y="3037642"/>
            <a:ext cx="269105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 into the practical application and usage of Study Sphere for administrators and students.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118759" y="2321243"/>
            <a:ext cx="3163014" cy="2373987"/>
          </a:xfrm>
          <a:prstGeom prst="roundRect">
            <a:avLst>
              <a:gd name="adj" fmla="val 4212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354741" y="2557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3. Use Cases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354741" y="3037642"/>
            <a:ext cx="269105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Exploring the real-life scenarios and applications of Study Sphere in educational institutions.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2348389" y="4917400"/>
            <a:ext cx="4855726" cy="2018586"/>
          </a:xfrm>
          <a:prstGeom prst="roundRect">
            <a:avLst>
              <a:gd name="adj" fmla="val 4953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2584371" y="515338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4. Output Images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2584371" y="5633799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collection of output images showcasing the visually appealing and informative exam results generated by Study Sphere.</a:t>
            </a:r>
            <a:endParaRPr lang="en-US" sz="1750" dirty="0"/>
          </a:p>
        </p:txBody>
      </p:sp>
      <p:sp>
        <p:nvSpPr>
          <p:cNvPr id="19" name="Shape 15"/>
          <p:cNvSpPr/>
          <p:nvPr/>
        </p:nvSpPr>
        <p:spPr>
          <a:xfrm>
            <a:off x="7426285" y="4917400"/>
            <a:ext cx="4855726" cy="2018586"/>
          </a:xfrm>
          <a:prstGeom prst="roundRect">
            <a:avLst>
              <a:gd name="adj" fmla="val 4953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662267" y="515338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5. Conclusion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7662267" y="5633799"/>
            <a:ext cx="438376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conclusion, Study Sphere is a comprehensive solution that provides a convenient and secure way to conduct online examinations.</a:t>
            </a:r>
            <a:endParaRPr lang="en-US" sz="1750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733425"/>
            <a:ext cx="674512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Introduction to Study Sphere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1872139"/>
            <a:ext cx="3088958" cy="30889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98395" y="5238750"/>
            <a:ext cx="298882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Comprehensive Reporting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719167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Robust reporting capabilities that provide detailed insights into students' performance, aiding educators in making data-driven decisions.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602" y="1872139"/>
            <a:ext cx="3088958" cy="308895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157913" y="5238750"/>
            <a:ext cx="23142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Interactive Interface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719167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platform boasts an interactive and intuitive user interface, enabling seamless navigation and efficient handling of exam-related operations.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816" y="1872139"/>
            <a:ext cx="3089077" cy="308907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626322" y="523886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Adaptive Testing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719286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Utilizes adaptive testing methods to tailor exam content to the individual student, ensuring a personalized and fair evaluation.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811304" y="554831"/>
            <a:ext cx="4029789" cy="6296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958"/>
              </a:lnSpc>
              <a:buNone/>
            </a:pPr>
            <a:r>
              <a:rPr lang="en-US" sz="3966" b="1" spc="-79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Implementation </a:t>
            </a:r>
            <a:endParaRPr lang="en-US" sz="3966" dirty="0"/>
          </a:p>
        </p:txBody>
      </p:sp>
      <p:sp>
        <p:nvSpPr>
          <p:cNvPr id="7" name="Shape 3"/>
          <p:cNvSpPr/>
          <p:nvPr/>
        </p:nvSpPr>
        <p:spPr>
          <a:xfrm>
            <a:off x="7295078" y="1486614"/>
            <a:ext cx="40243" cy="3525917"/>
          </a:xfrm>
          <a:prstGeom prst="roundRect">
            <a:avLst>
              <a:gd name="adj" fmla="val 225308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7541835" y="1850469"/>
            <a:ext cx="705207" cy="40243"/>
          </a:xfrm>
          <a:prstGeom prst="roundRect">
            <a:avLst>
              <a:gd name="adj" fmla="val 225308"/>
            </a:avLst>
          </a:prstGeom>
          <a:solidFill>
            <a:srgbClr val="D6BADD"/>
          </a:solidFill>
          <a:ln/>
        </p:spPr>
      </p:sp>
      <p:sp>
        <p:nvSpPr>
          <p:cNvPr id="9" name="Shape 5"/>
          <p:cNvSpPr/>
          <p:nvPr/>
        </p:nvSpPr>
        <p:spPr>
          <a:xfrm>
            <a:off x="7088565" y="1644015"/>
            <a:ext cx="453271" cy="453271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12502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230487" y="1681758"/>
            <a:ext cx="169307" cy="377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75"/>
              </a:lnSpc>
              <a:buNone/>
            </a:pPr>
            <a:r>
              <a:rPr lang="en-US" sz="2380" b="1" spc="-48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380" dirty="0"/>
          </a:p>
        </p:txBody>
      </p:sp>
      <p:sp>
        <p:nvSpPr>
          <p:cNvPr id="11" name="Text 7"/>
          <p:cNvSpPr/>
          <p:nvPr/>
        </p:nvSpPr>
        <p:spPr>
          <a:xfrm>
            <a:off x="8423315" y="1688068"/>
            <a:ext cx="2014895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79"/>
              </a:lnSpc>
              <a:buNone/>
            </a:pPr>
            <a:r>
              <a:rPr lang="en-US" sz="1983" b="1" spc="-40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1 (Open)</a:t>
            </a:r>
            <a:endParaRPr lang="en-US" sz="1983" dirty="0"/>
          </a:p>
        </p:txBody>
      </p:sp>
      <p:sp>
        <p:nvSpPr>
          <p:cNvPr id="12" name="Text 8"/>
          <p:cNvSpPr/>
          <p:nvPr/>
        </p:nvSpPr>
        <p:spPr>
          <a:xfrm>
            <a:off x="8423315" y="2123599"/>
            <a:ext cx="3395782" cy="644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38"/>
              </a:lnSpc>
              <a:buNone/>
            </a:pPr>
            <a:r>
              <a:rPr lang="en-US" sz="1587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Open the terminal and navigate to your project directory.</a:t>
            </a:r>
            <a:endParaRPr lang="en-US" sz="1587" dirty="0"/>
          </a:p>
        </p:txBody>
      </p:sp>
      <p:sp>
        <p:nvSpPr>
          <p:cNvPr id="13" name="Shape 9"/>
          <p:cNvSpPr/>
          <p:nvPr/>
        </p:nvSpPr>
        <p:spPr>
          <a:xfrm>
            <a:off x="6383357" y="2857857"/>
            <a:ext cx="705207" cy="40243"/>
          </a:xfrm>
          <a:prstGeom prst="roundRect">
            <a:avLst>
              <a:gd name="adj" fmla="val 225308"/>
            </a:avLst>
          </a:prstGeom>
          <a:solidFill>
            <a:srgbClr val="D6BADD"/>
          </a:solidFill>
          <a:ln/>
        </p:spPr>
      </p:sp>
      <p:sp>
        <p:nvSpPr>
          <p:cNvPr id="14" name="Shape 10"/>
          <p:cNvSpPr/>
          <p:nvPr/>
        </p:nvSpPr>
        <p:spPr>
          <a:xfrm>
            <a:off x="7088565" y="2651403"/>
            <a:ext cx="453271" cy="453271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12502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30487" y="2689146"/>
            <a:ext cx="169307" cy="377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75"/>
              </a:lnSpc>
              <a:buNone/>
            </a:pPr>
            <a:r>
              <a:rPr lang="en-US" sz="2380" b="1" spc="-48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380" dirty="0"/>
          </a:p>
        </p:txBody>
      </p:sp>
      <p:sp>
        <p:nvSpPr>
          <p:cNvPr id="16" name="Text 12"/>
          <p:cNvSpPr/>
          <p:nvPr/>
        </p:nvSpPr>
        <p:spPr>
          <a:xfrm>
            <a:off x="4192191" y="2695456"/>
            <a:ext cx="2014895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479"/>
              </a:lnSpc>
              <a:buNone/>
            </a:pPr>
            <a:r>
              <a:rPr lang="en-US" sz="1983" b="1" spc="-40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2 (Execute)</a:t>
            </a:r>
            <a:endParaRPr lang="en-US" sz="1983" dirty="0"/>
          </a:p>
        </p:txBody>
      </p:sp>
      <p:sp>
        <p:nvSpPr>
          <p:cNvPr id="17" name="Text 13"/>
          <p:cNvSpPr/>
          <p:nvPr/>
        </p:nvSpPr>
        <p:spPr>
          <a:xfrm>
            <a:off x="2811304" y="3130987"/>
            <a:ext cx="3395782" cy="322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538"/>
              </a:lnSpc>
              <a:buNone/>
            </a:pPr>
            <a:r>
              <a:rPr lang="en-US" sz="1587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Run the following python command</a:t>
            </a:r>
            <a:endParaRPr lang="en-US" sz="1587" dirty="0"/>
          </a:p>
        </p:txBody>
      </p:sp>
      <p:sp>
        <p:nvSpPr>
          <p:cNvPr id="18" name="Text 14"/>
          <p:cNvSpPr/>
          <p:nvPr/>
        </p:nvSpPr>
        <p:spPr>
          <a:xfrm>
            <a:off x="2811304" y="3574137"/>
            <a:ext cx="3395782" cy="322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538"/>
              </a:lnSpc>
              <a:buNone/>
            </a:pPr>
            <a:r>
              <a:rPr lang="en-US" sz="1587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'''python app.py'''</a:t>
            </a:r>
            <a:endParaRPr lang="en-US" sz="1587" dirty="0"/>
          </a:p>
        </p:txBody>
      </p:sp>
      <p:sp>
        <p:nvSpPr>
          <p:cNvPr id="19" name="Shape 15"/>
          <p:cNvSpPr/>
          <p:nvPr/>
        </p:nvSpPr>
        <p:spPr>
          <a:xfrm>
            <a:off x="7541835" y="3764518"/>
            <a:ext cx="705207" cy="40243"/>
          </a:xfrm>
          <a:prstGeom prst="roundRect">
            <a:avLst>
              <a:gd name="adj" fmla="val 225308"/>
            </a:avLst>
          </a:prstGeom>
          <a:solidFill>
            <a:srgbClr val="D6BADD"/>
          </a:solidFill>
          <a:ln/>
        </p:spPr>
      </p:sp>
      <p:sp>
        <p:nvSpPr>
          <p:cNvPr id="20" name="Shape 16"/>
          <p:cNvSpPr/>
          <p:nvPr/>
        </p:nvSpPr>
        <p:spPr>
          <a:xfrm>
            <a:off x="7088565" y="3558064"/>
            <a:ext cx="453271" cy="453271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12502">
            <a:solidFill>
              <a:srgbClr val="D6BADD"/>
            </a:solidFill>
            <a:prstDash val="solid"/>
          </a:ln>
        </p:spPr>
      </p:sp>
      <p:sp>
        <p:nvSpPr>
          <p:cNvPr id="21" name="Text 17"/>
          <p:cNvSpPr/>
          <p:nvPr/>
        </p:nvSpPr>
        <p:spPr>
          <a:xfrm>
            <a:off x="7230487" y="3595807"/>
            <a:ext cx="169307" cy="377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75"/>
              </a:lnSpc>
              <a:buNone/>
            </a:pPr>
            <a:r>
              <a:rPr lang="en-US" sz="2380" b="1" spc="-48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380" dirty="0"/>
          </a:p>
        </p:txBody>
      </p:sp>
      <p:sp>
        <p:nvSpPr>
          <p:cNvPr id="22" name="Text 18"/>
          <p:cNvSpPr/>
          <p:nvPr/>
        </p:nvSpPr>
        <p:spPr>
          <a:xfrm>
            <a:off x="8423315" y="3602117"/>
            <a:ext cx="2233613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79"/>
              </a:lnSpc>
              <a:buNone/>
            </a:pPr>
            <a:r>
              <a:rPr lang="en-US" sz="1983" b="1" spc="-40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Step 3 (View Results)</a:t>
            </a:r>
            <a:endParaRPr lang="en-US" sz="1983" dirty="0"/>
          </a:p>
        </p:txBody>
      </p:sp>
      <p:sp>
        <p:nvSpPr>
          <p:cNvPr id="23" name="Text 19"/>
          <p:cNvSpPr/>
          <p:nvPr/>
        </p:nvSpPr>
        <p:spPr>
          <a:xfrm>
            <a:off x="8423315" y="4037648"/>
            <a:ext cx="3395782" cy="644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38"/>
              </a:lnSpc>
              <a:buNone/>
            </a:pPr>
            <a:r>
              <a:rPr lang="en-US" sz="1587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Visit the </a:t>
            </a:r>
            <a:pPr algn="l" indent="0" marL="0">
              <a:lnSpc>
                <a:spcPts val="2538"/>
              </a:lnSpc>
              <a:buNone/>
            </a:pPr>
            <a:r>
              <a:rPr lang="en-US" sz="1587" u="sng" spc="-32" kern="0" dirty="0">
                <a:solidFill>
                  <a:srgbClr val="BE49D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http://127.0.0.1/5000/</a:t>
            </a:r>
            <a:pPr algn="l" indent="0" marL="0">
              <a:lnSpc>
                <a:spcPts val="2538"/>
              </a:lnSpc>
              <a:buNone/>
            </a:pPr>
            <a:r>
              <a:rPr lang="en-US" sz="1587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 your web browser.</a:t>
            </a:r>
            <a:endParaRPr lang="en-US" sz="1587" dirty="0"/>
          </a:p>
        </p:txBody>
      </p:sp>
      <p:pic>
        <p:nvPicPr>
          <p:cNvPr id="24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1304" y="5239107"/>
            <a:ext cx="9007793" cy="2435662"/>
          </a:xfrm>
          <a:prstGeom prst="rect">
            <a:avLst/>
          </a:prstGeom>
        </p:spPr>
      </p:pic>
      <p:pic>
        <p:nvPicPr>
          <p:cNvPr id="25" name="Image 3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293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34233" y="3330416"/>
            <a:ext cx="7323058" cy="682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73"/>
              </a:lnSpc>
              <a:buNone/>
            </a:pPr>
            <a:r>
              <a:rPr lang="en-US" sz="4298" b="1" spc="-86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Admin Panel: Features Overview</a:t>
            </a:r>
            <a:endParaRPr lang="en-US" sz="4298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4233" y="4340185"/>
            <a:ext cx="3253859" cy="87332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652474" y="5540931"/>
            <a:ext cx="2183487" cy="341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86"/>
              </a:lnSpc>
              <a:buNone/>
            </a:pPr>
            <a:r>
              <a:rPr lang="en-US" sz="2149" b="1" spc="-43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Student Details</a:t>
            </a:r>
            <a:endParaRPr lang="en-US" sz="2149" dirty="0"/>
          </a:p>
        </p:txBody>
      </p:sp>
      <p:sp>
        <p:nvSpPr>
          <p:cNvPr id="8" name="Text 3"/>
          <p:cNvSpPr/>
          <p:nvPr/>
        </p:nvSpPr>
        <p:spPr>
          <a:xfrm>
            <a:off x="2652474" y="6013013"/>
            <a:ext cx="2817376" cy="10479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51"/>
              </a:lnSpc>
              <a:buNone/>
            </a:pPr>
            <a:r>
              <a:rPr lang="en-US" sz="1719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and manage student logins along with viewing the existing student database.</a:t>
            </a:r>
            <a:endParaRPr lang="en-US" sz="1719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8092" y="4340185"/>
            <a:ext cx="3253978" cy="87332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06333" y="5540931"/>
            <a:ext cx="2183487" cy="341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86"/>
              </a:lnSpc>
              <a:buNone/>
            </a:pPr>
            <a:r>
              <a:rPr lang="en-US" sz="2149" b="1" spc="-43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Results</a:t>
            </a:r>
            <a:endParaRPr lang="en-US" sz="2149" dirty="0"/>
          </a:p>
        </p:txBody>
      </p:sp>
      <p:sp>
        <p:nvSpPr>
          <p:cNvPr id="11" name="Text 5"/>
          <p:cNvSpPr/>
          <p:nvPr/>
        </p:nvSpPr>
        <p:spPr>
          <a:xfrm>
            <a:off x="5906333" y="6013013"/>
            <a:ext cx="2817495" cy="1397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51"/>
              </a:lnSpc>
              <a:buNone/>
            </a:pPr>
            <a:r>
              <a:rPr lang="en-US" sz="1719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 comprehensive pass/fail details of every student to monitor and assess their performance.</a:t>
            </a:r>
            <a:endParaRPr lang="en-US" sz="1719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2070" y="4340185"/>
            <a:ext cx="3253978" cy="873323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160312" y="5540931"/>
            <a:ext cx="2183487" cy="3411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86"/>
              </a:lnSpc>
              <a:buNone/>
            </a:pPr>
            <a:r>
              <a:rPr lang="en-US" sz="2149" b="1" spc="-43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Logout</a:t>
            </a:r>
            <a:endParaRPr lang="en-US" sz="2149" dirty="0"/>
          </a:p>
        </p:txBody>
      </p:sp>
      <p:sp>
        <p:nvSpPr>
          <p:cNvPr id="14" name="Text 7"/>
          <p:cNvSpPr/>
          <p:nvPr/>
        </p:nvSpPr>
        <p:spPr>
          <a:xfrm>
            <a:off x="9160312" y="6013013"/>
            <a:ext cx="2817495" cy="10479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51"/>
              </a:lnSpc>
              <a:buNone/>
            </a:pPr>
            <a:r>
              <a:rPr lang="en-US" sz="1719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Option to securely log out from the admin panel to ensure data privacy and security.</a:t>
            </a:r>
            <a:endParaRPr lang="en-US" sz="1719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489394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651171" y="450771"/>
            <a:ext cx="5674400" cy="512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033"/>
              </a:lnSpc>
              <a:buNone/>
            </a:pPr>
            <a:r>
              <a:rPr lang="en-US" sz="3227" b="1" spc="-6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Student Login: Seamless Process</a:t>
            </a:r>
            <a:endParaRPr lang="en-US" sz="3227" dirty="0"/>
          </a:p>
        </p:txBody>
      </p:sp>
      <p:sp>
        <p:nvSpPr>
          <p:cNvPr id="5" name="Shape 2"/>
          <p:cNvSpPr/>
          <p:nvPr/>
        </p:nvSpPr>
        <p:spPr>
          <a:xfrm>
            <a:off x="3880723" y="1290757"/>
            <a:ext cx="32742" cy="6747867"/>
          </a:xfrm>
          <a:prstGeom prst="roundRect">
            <a:avLst>
              <a:gd name="adj" fmla="val 225285"/>
            </a:avLst>
          </a:prstGeom>
          <a:solidFill>
            <a:srgbClr val="D6BADD"/>
          </a:solidFill>
          <a:ln/>
        </p:spPr>
      </p:sp>
      <p:sp>
        <p:nvSpPr>
          <p:cNvPr id="6" name="Shape 3"/>
          <p:cNvSpPr/>
          <p:nvPr/>
        </p:nvSpPr>
        <p:spPr>
          <a:xfrm>
            <a:off x="4081403" y="1586686"/>
            <a:ext cx="573643" cy="32742"/>
          </a:xfrm>
          <a:prstGeom prst="roundRect">
            <a:avLst>
              <a:gd name="adj" fmla="val 225285"/>
            </a:avLst>
          </a:prstGeom>
          <a:solidFill>
            <a:srgbClr val="D6BADD"/>
          </a:solidFill>
          <a:ln/>
        </p:spPr>
      </p:sp>
      <p:sp>
        <p:nvSpPr>
          <p:cNvPr id="7" name="Shape 4"/>
          <p:cNvSpPr/>
          <p:nvPr/>
        </p:nvSpPr>
        <p:spPr>
          <a:xfrm>
            <a:off x="3712666" y="1418749"/>
            <a:ext cx="368737" cy="368737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10239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830895" y="1449467"/>
            <a:ext cx="132278" cy="3073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0"/>
              </a:lnSpc>
              <a:buNone/>
            </a:pPr>
            <a:r>
              <a:rPr lang="en-US" sz="1936" b="1" spc="-39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1936" dirty="0"/>
          </a:p>
        </p:txBody>
      </p:sp>
      <p:sp>
        <p:nvSpPr>
          <p:cNvPr id="9" name="Text 6"/>
          <p:cNvSpPr/>
          <p:nvPr/>
        </p:nvSpPr>
        <p:spPr>
          <a:xfrm>
            <a:off x="4798576" y="1454587"/>
            <a:ext cx="2172414" cy="2561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17"/>
              </a:lnSpc>
              <a:buNone/>
            </a:pPr>
            <a:r>
              <a:rPr lang="en-US" sz="1613" b="1" spc="-3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Read Rules &amp; Regulations</a:t>
            </a:r>
            <a:endParaRPr lang="en-US" sz="1613" dirty="0"/>
          </a:p>
        </p:txBody>
      </p:sp>
      <p:sp>
        <p:nvSpPr>
          <p:cNvPr id="10" name="Text 7"/>
          <p:cNvSpPr/>
          <p:nvPr/>
        </p:nvSpPr>
        <p:spPr>
          <a:xfrm>
            <a:off x="4798576" y="1809036"/>
            <a:ext cx="6180653" cy="5245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65"/>
              </a:lnSpc>
              <a:buNone/>
            </a:pPr>
            <a:r>
              <a:rPr lang="en-US" sz="1291" spc="-2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Students go through the rules and regulations of the exam to ensure compliance and fairness.</a:t>
            </a:r>
            <a:endParaRPr lang="en-US" sz="1291" dirty="0"/>
          </a:p>
        </p:txBody>
      </p:sp>
      <p:sp>
        <p:nvSpPr>
          <p:cNvPr id="11" name="Shape 8"/>
          <p:cNvSpPr/>
          <p:nvPr/>
        </p:nvSpPr>
        <p:spPr>
          <a:xfrm>
            <a:off x="4081403" y="2957215"/>
            <a:ext cx="573643" cy="32742"/>
          </a:xfrm>
          <a:prstGeom prst="roundRect">
            <a:avLst>
              <a:gd name="adj" fmla="val 225285"/>
            </a:avLst>
          </a:prstGeom>
          <a:solidFill>
            <a:srgbClr val="D6BADD"/>
          </a:solidFill>
          <a:ln/>
        </p:spPr>
      </p:sp>
      <p:sp>
        <p:nvSpPr>
          <p:cNvPr id="12" name="Shape 9"/>
          <p:cNvSpPr/>
          <p:nvPr/>
        </p:nvSpPr>
        <p:spPr>
          <a:xfrm>
            <a:off x="3712666" y="2789277"/>
            <a:ext cx="368737" cy="368737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10239">
            <a:solidFill>
              <a:srgbClr val="D6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3830895" y="2819995"/>
            <a:ext cx="132278" cy="3073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0"/>
              </a:lnSpc>
              <a:buNone/>
            </a:pPr>
            <a:r>
              <a:rPr lang="en-US" sz="1936" b="1" spc="-39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1936" dirty="0"/>
          </a:p>
        </p:txBody>
      </p:sp>
      <p:sp>
        <p:nvSpPr>
          <p:cNvPr id="14" name="Text 11"/>
          <p:cNvSpPr/>
          <p:nvPr/>
        </p:nvSpPr>
        <p:spPr>
          <a:xfrm>
            <a:off x="4798576" y="2825115"/>
            <a:ext cx="1639133" cy="2561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17"/>
              </a:lnSpc>
              <a:buNone/>
            </a:pPr>
            <a:r>
              <a:rPr lang="en-US" sz="1613" b="1" spc="-3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Photo Capture</a:t>
            </a:r>
            <a:endParaRPr lang="en-US" sz="1613" dirty="0"/>
          </a:p>
        </p:txBody>
      </p:sp>
      <p:sp>
        <p:nvSpPr>
          <p:cNvPr id="15" name="Text 12"/>
          <p:cNvSpPr/>
          <p:nvPr/>
        </p:nvSpPr>
        <p:spPr>
          <a:xfrm>
            <a:off x="4798576" y="3179564"/>
            <a:ext cx="6180653" cy="2622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65"/>
              </a:lnSpc>
              <a:buNone/>
            </a:pPr>
            <a:r>
              <a:rPr lang="en-US" sz="1291" spc="-2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Students take their photo using a camera to validate their identity during the exam.</a:t>
            </a:r>
            <a:endParaRPr lang="en-US" sz="1291" dirty="0"/>
          </a:p>
        </p:txBody>
      </p:sp>
      <p:sp>
        <p:nvSpPr>
          <p:cNvPr id="16" name="Shape 13"/>
          <p:cNvSpPr/>
          <p:nvPr/>
        </p:nvSpPr>
        <p:spPr>
          <a:xfrm>
            <a:off x="4081403" y="4065449"/>
            <a:ext cx="573643" cy="32742"/>
          </a:xfrm>
          <a:prstGeom prst="roundRect">
            <a:avLst>
              <a:gd name="adj" fmla="val 225285"/>
            </a:avLst>
          </a:prstGeom>
          <a:solidFill>
            <a:srgbClr val="D6BADD"/>
          </a:solidFill>
          <a:ln/>
        </p:spPr>
      </p:sp>
      <p:sp>
        <p:nvSpPr>
          <p:cNvPr id="17" name="Shape 14"/>
          <p:cNvSpPr/>
          <p:nvPr/>
        </p:nvSpPr>
        <p:spPr>
          <a:xfrm>
            <a:off x="3712666" y="3897511"/>
            <a:ext cx="368737" cy="368737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10239">
            <a:solidFill>
              <a:srgbClr val="D6BAD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3830895" y="3928229"/>
            <a:ext cx="132278" cy="3073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0"/>
              </a:lnSpc>
              <a:buNone/>
            </a:pPr>
            <a:r>
              <a:rPr lang="en-US" sz="1936" b="1" spc="-39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1936" dirty="0"/>
          </a:p>
        </p:txBody>
      </p:sp>
      <p:sp>
        <p:nvSpPr>
          <p:cNvPr id="19" name="Text 16"/>
          <p:cNvSpPr/>
          <p:nvPr/>
        </p:nvSpPr>
        <p:spPr>
          <a:xfrm>
            <a:off x="4798576" y="3933349"/>
            <a:ext cx="2331958" cy="2561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17"/>
              </a:lnSpc>
              <a:buNone/>
            </a:pPr>
            <a:r>
              <a:rPr lang="en-US" sz="1613" b="1" spc="-3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Check Device Compatibility</a:t>
            </a:r>
            <a:endParaRPr lang="en-US" sz="1613" dirty="0"/>
          </a:p>
        </p:txBody>
      </p:sp>
      <p:sp>
        <p:nvSpPr>
          <p:cNvPr id="20" name="Text 17"/>
          <p:cNvSpPr/>
          <p:nvPr/>
        </p:nvSpPr>
        <p:spPr>
          <a:xfrm>
            <a:off x="4798576" y="4287798"/>
            <a:ext cx="6180653" cy="2622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65"/>
              </a:lnSpc>
              <a:buNone/>
            </a:pPr>
            <a:r>
              <a:rPr lang="en-US" sz="1291" spc="-2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the functionality of the microphone and camera for a smooth exam experience.</a:t>
            </a:r>
            <a:endParaRPr lang="en-US" sz="1291" dirty="0"/>
          </a:p>
        </p:txBody>
      </p:sp>
      <p:sp>
        <p:nvSpPr>
          <p:cNvPr id="21" name="Shape 18"/>
          <p:cNvSpPr/>
          <p:nvPr/>
        </p:nvSpPr>
        <p:spPr>
          <a:xfrm>
            <a:off x="4081403" y="5173682"/>
            <a:ext cx="573643" cy="32742"/>
          </a:xfrm>
          <a:prstGeom prst="roundRect">
            <a:avLst>
              <a:gd name="adj" fmla="val 225285"/>
            </a:avLst>
          </a:prstGeom>
          <a:solidFill>
            <a:srgbClr val="D6BADD"/>
          </a:solidFill>
          <a:ln/>
        </p:spPr>
      </p:sp>
      <p:sp>
        <p:nvSpPr>
          <p:cNvPr id="22" name="Shape 19"/>
          <p:cNvSpPr/>
          <p:nvPr/>
        </p:nvSpPr>
        <p:spPr>
          <a:xfrm>
            <a:off x="3712666" y="5005745"/>
            <a:ext cx="368737" cy="368737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10239">
            <a:solidFill>
              <a:srgbClr val="D6BADD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3830895" y="5036463"/>
            <a:ext cx="132278" cy="3073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0"/>
              </a:lnSpc>
              <a:buNone/>
            </a:pPr>
            <a:r>
              <a:rPr lang="en-US" sz="1936" b="1" spc="-39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4</a:t>
            </a:r>
            <a:endParaRPr lang="en-US" sz="1936" dirty="0"/>
          </a:p>
        </p:txBody>
      </p:sp>
      <p:sp>
        <p:nvSpPr>
          <p:cNvPr id="24" name="Text 21"/>
          <p:cNvSpPr/>
          <p:nvPr/>
        </p:nvSpPr>
        <p:spPr>
          <a:xfrm>
            <a:off x="4798576" y="5041583"/>
            <a:ext cx="1639133" cy="2561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17"/>
              </a:lnSpc>
              <a:buNone/>
            </a:pPr>
            <a:r>
              <a:rPr lang="en-US" sz="1613" b="1" spc="-3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Answer Questions</a:t>
            </a:r>
            <a:endParaRPr lang="en-US" sz="1613" dirty="0"/>
          </a:p>
        </p:txBody>
      </p:sp>
      <p:sp>
        <p:nvSpPr>
          <p:cNvPr id="25" name="Text 22"/>
          <p:cNvSpPr/>
          <p:nvPr/>
        </p:nvSpPr>
        <p:spPr>
          <a:xfrm>
            <a:off x="4798576" y="5396032"/>
            <a:ext cx="6180653" cy="2622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65"/>
              </a:lnSpc>
              <a:buNone/>
            </a:pPr>
            <a:r>
              <a:rPr lang="en-US" sz="1291" spc="-2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Sequential appearance of multiple-choice questions to evaluate the students' knowledge.</a:t>
            </a:r>
            <a:endParaRPr lang="en-US" sz="1291" dirty="0"/>
          </a:p>
        </p:txBody>
      </p:sp>
      <p:sp>
        <p:nvSpPr>
          <p:cNvPr id="26" name="Shape 23"/>
          <p:cNvSpPr/>
          <p:nvPr/>
        </p:nvSpPr>
        <p:spPr>
          <a:xfrm>
            <a:off x="4081403" y="6281916"/>
            <a:ext cx="573643" cy="32742"/>
          </a:xfrm>
          <a:prstGeom prst="roundRect">
            <a:avLst>
              <a:gd name="adj" fmla="val 225285"/>
            </a:avLst>
          </a:prstGeom>
          <a:solidFill>
            <a:srgbClr val="D6BADD"/>
          </a:solidFill>
          <a:ln/>
        </p:spPr>
      </p:sp>
      <p:sp>
        <p:nvSpPr>
          <p:cNvPr id="27" name="Shape 24"/>
          <p:cNvSpPr/>
          <p:nvPr/>
        </p:nvSpPr>
        <p:spPr>
          <a:xfrm>
            <a:off x="3712666" y="6113978"/>
            <a:ext cx="368737" cy="368737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10239">
            <a:solidFill>
              <a:srgbClr val="D6BADD"/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3830895" y="6144697"/>
            <a:ext cx="132278" cy="3073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0"/>
              </a:lnSpc>
              <a:buNone/>
            </a:pPr>
            <a:r>
              <a:rPr lang="en-US" sz="1936" b="1" spc="-39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5</a:t>
            </a:r>
            <a:endParaRPr lang="en-US" sz="1936" dirty="0"/>
          </a:p>
        </p:txBody>
      </p:sp>
      <p:sp>
        <p:nvSpPr>
          <p:cNvPr id="29" name="Text 26"/>
          <p:cNvSpPr/>
          <p:nvPr/>
        </p:nvSpPr>
        <p:spPr>
          <a:xfrm>
            <a:off x="4798576" y="6149816"/>
            <a:ext cx="1940957" cy="2561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17"/>
              </a:lnSpc>
              <a:buNone/>
            </a:pPr>
            <a:r>
              <a:rPr lang="en-US" sz="1613" b="1" spc="-3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Submit &amp; View Results</a:t>
            </a:r>
            <a:endParaRPr lang="en-US" sz="1613" dirty="0"/>
          </a:p>
        </p:txBody>
      </p:sp>
      <p:sp>
        <p:nvSpPr>
          <p:cNvPr id="30" name="Text 27"/>
          <p:cNvSpPr/>
          <p:nvPr/>
        </p:nvSpPr>
        <p:spPr>
          <a:xfrm>
            <a:off x="4798576" y="6504265"/>
            <a:ext cx="6180653" cy="2622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65"/>
              </a:lnSpc>
              <a:buNone/>
            </a:pPr>
            <a:r>
              <a:rPr lang="en-US" sz="1291" spc="-2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After completion, students submit their answers and can immediately view their exam result.</a:t>
            </a:r>
            <a:endParaRPr lang="en-US" sz="1291" dirty="0"/>
          </a:p>
        </p:txBody>
      </p:sp>
      <p:sp>
        <p:nvSpPr>
          <p:cNvPr id="31" name="Shape 28"/>
          <p:cNvSpPr/>
          <p:nvPr/>
        </p:nvSpPr>
        <p:spPr>
          <a:xfrm>
            <a:off x="4081403" y="7390150"/>
            <a:ext cx="573643" cy="32742"/>
          </a:xfrm>
          <a:prstGeom prst="roundRect">
            <a:avLst>
              <a:gd name="adj" fmla="val 225285"/>
            </a:avLst>
          </a:prstGeom>
          <a:solidFill>
            <a:srgbClr val="D6BADD"/>
          </a:solidFill>
          <a:ln/>
        </p:spPr>
      </p:sp>
      <p:sp>
        <p:nvSpPr>
          <p:cNvPr id="32" name="Shape 29"/>
          <p:cNvSpPr/>
          <p:nvPr/>
        </p:nvSpPr>
        <p:spPr>
          <a:xfrm>
            <a:off x="3712666" y="7222212"/>
            <a:ext cx="368737" cy="368737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10239">
            <a:solidFill>
              <a:srgbClr val="D6BADD"/>
            </a:solidFill>
            <a:prstDash val="solid"/>
          </a:ln>
        </p:spPr>
      </p:sp>
      <p:sp>
        <p:nvSpPr>
          <p:cNvPr id="33" name="Text 30"/>
          <p:cNvSpPr/>
          <p:nvPr/>
        </p:nvSpPr>
        <p:spPr>
          <a:xfrm>
            <a:off x="3830895" y="7252930"/>
            <a:ext cx="132278" cy="3073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20"/>
              </a:lnSpc>
              <a:buNone/>
            </a:pPr>
            <a:r>
              <a:rPr lang="en-US" sz="1936" b="1" spc="-39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6</a:t>
            </a:r>
            <a:endParaRPr lang="en-US" sz="1936" dirty="0"/>
          </a:p>
        </p:txBody>
      </p:sp>
      <p:sp>
        <p:nvSpPr>
          <p:cNvPr id="34" name="Text 31"/>
          <p:cNvSpPr/>
          <p:nvPr/>
        </p:nvSpPr>
        <p:spPr>
          <a:xfrm>
            <a:off x="4798576" y="7258050"/>
            <a:ext cx="1639133" cy="2561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17"/>
              </a:lnSpc>
              <a:buNone/>
            </a:pPr>
            <a:r>
              <a:rPr lang="en-US" sz="1613" b="1" spc="-3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Logout</a:t>
            </a:r>
            <a:endParaRPr lang="en-US" sz="1613" dirty="0"/>
          </a:p>
        </p:txBody>
      </p:sp>
      <p:sp>
        <p:nvSpPr>
          <p:cNvPr id="35" name="Text 32"/>
          <p:cNvSpPr/>
          <p:nvPr/>
        </p:nvSpPr>
        <p:spPr>
          <a:xfrm>
            <a:off x="4798576" y="7612499"/>
            <a:ext cx="6180653" cy="2622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65"/>
              </a:lnSpc>
              <a:buNone/>
            </a:pPr>
            <a:r>
              <a:rPr lang="en-US" sz="1291" spc="-2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Option to log out securely after completing the exam to maintain privacy.</a:t>
            </a:r>
            <a:endParaRPr lang="en-US" sz="1291" dirty="0"/>
          </a:p>
        </p:txBody>
      </p:sp>
      <p:pic>
        <p:nvPicPr>
          <p:cNvPr id="3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3624977"/>
            <a:ext cx="621458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 Cases of Study Sphere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4652605"/>
            <a:ext cx="3163014" cy="2729389"/>
          </a:xfrm>
          <a:prstGeom prst="roundRect">
            <a:avLst>
              <a:gd name="adj" fmla="val 3663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584371" y="488858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Remote Learning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584371" y="5369004"/>
            <a:ext cx="269105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Facilitates seamless remote learning and examination, ensuring students' academic progress is not hampered.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33574" y="4652605"/>
            <a:ext cx="3163014" cy="2729389"/>
          </a:xfrm>
          <a:prstGeom prst="roundRect">
            <a:avLst>
              <a:gd name="adj" fmla="val 3663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969556" y="4888587"/>
            <a:ext cx="245483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Assessment Accuracy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969556" y="5369004"/>
            <a:ext cx="269105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Ensures accurate and fair assessment of students' knowledge and performance, promoting educational excellence.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118759" y="4652605"/>
            <a:ext cx="3163014" cy="2729389"/>
          </a:xfrm>
          <a:prstGeom prst="roundRect">
            <a:avLst>
              <a:gd name="adj" fmla="val 3663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354741" y="4888587"/>
            <a:ext cx="259615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Resource Optimization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9354741" y="5369004"/>
            <a:ext cx="269105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Optimizes resource allocation and reduces administrative burden through efficient exam management.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6319599" y="1397794"/>
            <a:ext cx="7477601" cy="1663184"/>
          </a:xfrm>
          <a:prstGeom prst="roundRect">
            <a:avLst>
              <a:gd name="adj" fmla="val 6012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6555581" y="1633776"/>
            <a:ext cx="223182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Proctor Monitoring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6555581" y="2114193"/>
            <a:ext cx="70056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Integration of proctor monitoring tools to ensure exam integrity and prevent cheating during online exams.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319599" y="3283148"/>
            <a:ext cx="7477601" cy="1663184"/>
          </a:xfrm>
          <a:prstGeom prst="roundRect">
            <a:avLst>
              <a:gd name="adj" fmla="val 6012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555581" y="3519130"/>
            <a:ext cx="25885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Performance Analytics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6555581" y="3999548"/>
            <a:ext cx="70056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Provides detailed performance analytics and reports to instructors for better understanding of students' strengths and weaknesses.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319599" y="5168503"/>
            <a:ext cx="7477601" cy="1663184"/>
          </a:xfrm>
          <a:prstGeom prst="roundRect">
            <a:avLst>
              <a:gd name="adj" fmla="val 6012"/>
            </a:avLst>
          </a:prstGeom>
          <a:solidFill>
            <a:srgbClr val="F0D4F7"/>
          </a:solidFill>
          <a:ln w="13811">
            <a:solidFill>
              <a:srgbClr val="D6BADD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6555581" y="5404485"/>
            <a:ext cx="25809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Customization Options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555581" y="5884902"/>
            <a:ext cx="70056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Offers customization options for instructors to create tailored exams according to specific learning objectives and assessment needs.</a:t>
            </a:r>
            <a:endParaRPr lang="en-US" sz="1750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2024-01-19T00:19:35Z</dcterms:created>
  <dcterms:modified xsi:type="dcterms:W3CDTF">2024-01-19T00:19:35Z</dcterms:modified>
</cp:coreProperties>
</file>